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68" r:id="rId5"/>
    <p:sldId id="258" r:id="rId6"/>
    <p:sldId id="256" r:id="rId7"/>
    <p:sldId id="257" r:id="rId8"/>
    <p:sldId id="265" r:id="rId9"/>
    <p:sldId id="267" r:id="rId10"/>
    <p:sldId id="266" r:id="rId11"/>
    <p:sldId id="259" r:id="rId12"/>
    <p:sldId id="260" r:id="rId13"/>
    <p:sldId id="263" r:id="rId14"/>
    <p:sldId id="261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8B0C-F6FE-3B50-FC20-40E9D3A8C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D6743-9884-2C1A-5A5A-A909EB665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D179-0AA6-6BF7-A84E-21800C0A0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F8729-FE6F-8848-6BC7-3A1BC6B9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B2D95-974C-90A3-F76E-66449F50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5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5016-5A9E-06BF-4CC4-6E84ACAF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5CCE9-16FD-3B10-3F53-5B58E1017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27EA3-D2CF-8706-BDDF-E046863D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DB0FE-6EC1-43F2-5AAA-D1BE464C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B4FAE-0053-1309-9B28-66BA79B7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0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E3653A-689E-6827-DC49-4413AA152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4090D-1143-66B4-ACE4-746F218E9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8C15B-7B86-3D1A-319C-CA6EE3269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CA42B-7311-5A6C-EA81-5DB4A2C9A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17A31-C8CE-3241-7787-D85BFA11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D648-586A-2002-071D-41472C6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A93DB-D8EE-EB02-6446-876C3E6A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AA817-3A23-E85C-08A2-95E37CC0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34874-42D4-F8A0-10A9-4ADD0C53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3138A-1D63-6CC6-B002-62B41003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9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0394-F870-459E-584C-EDDB3DD0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850A6-17DB-E975-CBF8-AADAD20EE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DC05F-18C3-F3EE-2995-88B8402B9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95296-3742-C5A3-686F-ECCEEE8A6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7DBE9-DA3C-2B93-082A-39DF3847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2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4D36-EF21-523C-D8E3-D47207CC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D4EC5-A18B-4997-2326-93C172EAF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B5FD1-B2C3-0EE1-9216-E95D85228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D5A0-FB2F-D394-87AE-6EAF705A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C425D-FC4B-D195-1A51-0E9F35E6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2B61E-CA22-2BA8-A118-35C2EDAE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2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B52E-A4C7-B122-68A3-915DAB6F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CC2D3-44B7-6823-9A9C-44C325FF6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68DED-FECB-7E1E-45BA-038F4AABD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7EDC5-9FE3-1C7F-D276-735D013CF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C0972-1601-D144-F3F8-5E2AAA8223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11800-29EC-8302-DF8B-796638FB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B39A6F-0C50-F598-317A-C76689B0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98995-4D17-B202-2FBD-04620010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B4F6-F27A-E70E-F1A9-6AE79CE1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3F74C-C1AA-F29A-5081-108FAD58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F00DB-95CD-E97B-A128-DCBB873E3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44607-389C-EC95-15EF-04C7289F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3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6B7E4-A22A-5B65-653D-5E1DD17D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46782-1642-426D-12A4-2BCD2557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A2159-44C6-A21E-D76D-B4CD0FD6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78D5-DF18-4521-D9D2-05F3F8CC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34C4-EAD4-A5C7-7E08-A318A2DEE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E1889-E283-1BB8-C15A-DAB0F083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E8771-221A-3759-C0E6-C9BF3447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A92EB-F8DF-516C-D852-773617F10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E6B59-F3DD-ACDC-EB9C-A95CCAB5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1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108A-91A6-99F7-1A26-D720ACFA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4E87C6-4F78-7368-2D57-B246A8F07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30584-831C-EECF-1CAA-DF445D5BB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4E8B6-93F8-7A0E-B946-2772DD279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548A0-1AEC-CA31-551D-38068A0C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0785D-3E16-9D62-14FE-5525027D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C9BA78-9CBD-BC73-44C1-3EE79315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D8ED1-9A43-BDBF-989F-497112CBC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80F38-4AAF-79F1-EE1B-866EAECA1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9D2613-963E-4000-A2BC-5CC94A52AD1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39206-AD77-DED0-2DFD-C0181FA98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9D41-63ED-ACD0-8A64-BB057DABC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C4354F-BF81-431B-A22C-9D6470978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0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729B9C-0EB1-C4E9-5632-CE29AEF4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04" y="0"/>
            <a:ext cx="11506200" cy="667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B47D02-C7DC-339B-821D-DA9A1338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47" y="310293"/>
            <a:ext cx="5665717" cy="473756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4733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13483-0EB3-9444-E52B-2FE96B2C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94" y="707960"/>
            <a:ext cx="8334375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DB3FE1-DFD8-63E4-9F14-8922D0BBB1DA}"/>
              </a:ext>
            </a:extLst>
          </p:cNvPr>
          <p:cNvSpPr/>
          <p:nvPr/>
        </p:nvSpPr>
        <p:spPr>
          <a:xfrm rot="16200000">
            <a:off x="-489128" y="2602848"/>
            <a:ext cx="2670205" cy="305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Digestible protein (% DM)</a:t>
            </a:r>
          </a:p>
        </p:txBody>
      </p:sp>
    </p:spTree>
    <p:extLst>
      <p:ext uri="{BB962C8B-B14F-4D97-AF65-F5344CB8AC3E}">
        <p14:creationId xmlns:p14="http://schemas.microsoft.com/office/powerpoint/2010/main" val="211438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16221-6D77-A217-C936-E76F009A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857250"/>
            <a:ext cx="8334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48B2B02-93EA-B140-71E0-452321066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79915"/>
              </p:ext>
            </p:extLst>
          </p:nvPr>
        </p:nvGraphicFramePr>
        <p:xfrm>
          <a:off x="2317569" y="216771"/>
          <a:ext cx="6885279" cy="5890973"/>
        </p:xfrm>
        <a:graphic>
          <a:graphicData uri="http://schemas.openxmlformats.org/drawingml/2006/table">
            <a:tbl>
              <a:tblPr firstRow="1" firstCol="1" bandRow="1"/>
              <a:tblGrid>
                <a:gridCol w="884328">
                  <a:extLst>
                    <a:ext uri="{9D8B030D-6E8A-4147-A177-3AD203B41FA5}">
                      <a16:colId xmlns:a16="http://schemas.microsoft.com/office/drawing/2014/main" val="328173013"/>
                    </a:ext>
                  </a:extLst>
                </a:gridCol>
                <a:gridCol w="849644">
                  <a:extLst>
                    <a:ext uri="{9D8B030D-6E8A-4147-A177-3AD203B41FA5}">
                      <a16:colId xmlns:a16="http://schemas.microsoft.com/office/drawing/2014/main" val="2550130908"/>
                    </a:ext>
                  </a:extLst>
                </a:gridCol>
                <a:gridCol w="779924">
                  <a:extLst>
                    <a:ext uri="{9D8B030D-6E8A-4147-A177-3AD203B41FA5}">
                      <a16:colId xmlns:a16="http://schemas.microsoft.com/office/drawing/2014/main" val="2197406250"/>
                    </a:ext>
                  </a:extLst>
                </a:gridCol>
                <a:gridCol w="198030">
                  <a:extLst>
                    <a:ext uri="{9D8B030D-6E8A-4147-A177-3AD203B41FA5}">
                      <a16:colId xmlns:a16="http://schemas.microsoft.com/office/drawing/2014/main" val="2731353310"/>
                    </a:ext>
                  </a:extLst>
                </a:gridCol>
                <a:gridCol w="362404">
                  <a:extLst>
                    <a:ext uri="{9D8B030D-6E8A-4147-A177-3AD203B41FA5}">
                      <a16:colId xmlns:a16="http://schemas.microsoft.com/office/drawing/2014/main" val="1897338359"/>
                    </a:ext>
                  </a:extLst>
                </a:gridCol>
                <a:gridCol w="801934">
                  <a:extLst>
                    <a:ext uri="{9D8B030D-6E8A-4147-A177-3AD203B41FA5}">
                      <a16:colId xmlns:a16="http://schemas.microsoft.com/office/drawing/2014/main" val="36381337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6254881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1351105411"/>
                    </a:ext>
                  </a:extLst>
                </a:gridCol>
                <a:gridCol w="202019">
                  <a:extLst>
                    <a:ext uri="{9D8B030D-6E8A-4147-A177-3AD203B41FA5}">
                      <a16:colId xmlns:a16="http://schemas.microsoft.com/office/drawing/2014/main" val="3648088370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892198575"/>
                    </a:ext>
                  </a:extLst>
                </a:gridCol>
              </a:tblGrid>
              <a:tr h="385489">
                <a:tc gridSpan="10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Table 2: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Comparison of average digestible protein (% DM) of species appearing in both burned and unburned sites in the Alphabet Hills, Alaska in June, August, and March.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043465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 (SE)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Diff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 (SE)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Diff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545522"/>
                  </a:ext>
                </a:extLst>
              </a:tr>
              <a:tr h="30086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Alphabet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Hills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Alphabet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Hills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053909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Burn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6.96 (7.73)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15.95 (5.11)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789183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</a:t>
                      </a: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6.78 (2.98)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9.17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90283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Forest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6.71 (6.78)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August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3.29 (3.13)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938910"/>
                  </a:ext>
                </a:extLst>
              </a:tr>
              <a:tr h="3344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0.53 (2.34)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2.76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&lt;0.0001***</a:t>
                      </a:r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355118"/>
                  </a:ext>
                </a:extLst>
              </a:tr>
              <a:tr h="1143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 pulchra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 pulchra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775087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Burn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4.62 (7.52)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14.57 (5.54)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072867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</a:t>
                      </a: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5.99 (2.22)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7741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5.48 (7.08)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-0.86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August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2.49 (2.99)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-0.126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163683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-0.55 (2.03)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-0.031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&lt;0.0001***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038712"/>
                  </a:ext>
                </a:extLst>
              </a:tr>
              <a:tr h="1143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B. nana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B. nana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235094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Burn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8.01 (6.56)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15.25 (4.25)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305719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</a:t>
                      </a: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7.14 (3.74)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8.11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145777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Forest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7.45 (5.90)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August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4.65 (3.05)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819379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2.63 (1.65)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&lt;0.0001***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930089"/>
                  </a:ext>
                </a:extLst>
              </a:tr>
              <a:tr h="1143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 glauca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 glauca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362530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Burn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8.01 (8.35)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17.41 (3.64)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603379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</a:t>
                      </a: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6.07 (3.67)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11.34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036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6.88 (8.00)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August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2.38 (2.83)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774269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-0.11 (1.67)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&lt;0.0001***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90212"/>
                  </a:ext>
                </a:extLst>
              </a:tr>
              <a:tr h="577406">
                <a:tc gridSpan="10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Notes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DM is dry matter; Diff is the difference between the two sampling areas, and the two plant genera are </a:t>
                      </a:r>
                      <a:r>
                        <a:rPr lang="en-US" sz="11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Salix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1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Betula.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Significant differences were determined with a paired t-test using a Bonferroni adjustment. Significant differences are denoted with asterisks.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*p&lt;0.05, **p&lt;0.01, ***p&lt;0.0001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645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539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48B2B02-93EA-B140-71E0-452321066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419638"/>
              </p:ext>
            </p:extLst>
          </p:nvPr>
        </p:nvGraphicFramePr>
        <p:xfrm>
          <a:off x="1801522" y="153396"/>
          <a:ext cx="6885279" cy="5890973"/>
        </p:xfrm>
        <a:graphic>
          <a:graphicData uri="http://schemas.openxmlformats.org/drawingml/2006/table">
            <a:tbl>
              <a:tblPr firstRow="1" firstCol="1" bandRow="1"/>
              <a:tblGrid>
                <a:gridCol w="884328">
                  <a:extLst>
                    <a:ext uri="{9D8B030D-6E8A-4147-A177-3AD203B41FA5}">
                      <a16:colId xmlns:a16="http://schemas.microsoft.com/office/drawing/2014/main" val="328173013"/>
                    </a:ext>
                  </a:extLst>
                </a:gridCol>
                <a:gridCol w="849644">
                  <a:extLst>
                    <a:ext uri="{9D8B030D-6E8A-4147-A177-3AD203B41FA5}">
                      <a16:colId xmlns:a16="http://schemas.microsoft.com/office/drawing/2014/main" val="2550130908"/>
                    </a:ext>
                  </a:extLst>
                </a:gridCol>
                <a:gridCol w="779924">
                  <a:extLst>
                    <a:ext uri="{9D8B030D-6E8A-4147-A177-3AD203B41FA5}">
                      <a16:colId xmlns:a16="http://schemas.microsoft.com/office/drawing/2014/main" val="2197406250"/>
                    </a:ext>
                  </a:extLst>
                </a:gridCol>
                <a:gridCol w="198030">
                  <a:extLst>
                    <a:ext uri="{9D8B030D-6E8A-4147-A177-3AD203B41FA5}">
                      <a16:colId xmlns:a16="http://schemas.microsoft.com/office/drawing/2014/main" val="2731353310"/>
                    </a:ext>
                  </a:extLst>
                </a:gridCol>
                <a:gridCol w="362404">
                  <a:extLst>
                    <a:ext uri="{9D8B030D-6E8A-4147-A177-3AD203B41FA5}">
                      <a16:colId xmlns:a16="http://schemas.microsoft.com/office/drawing/2014/main" val="1897338359"/>
                    </a:ext>
                  </a:extLst>
                </a:gridCol>
                <a:gridCol w="801934">
                  <a:extLst>
                    <a:ext uri="{9D8B030D-6E8A-4147-A177-3AD203B41FA5}">
                      <a16:colId xmlns:a16="http://schemas.microsoft.com/office/drawing/2014/main" val="36381337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6254881"/>
                    </a:ext>
                  </a:extLst>
                </a:gridCol>
                <a:gridCol w="744279">
                  <a:extLst>
                    <a:ext uri="{9D8B030D-6E8A-4147-A177-3AD203B41FA5}">
                      <a16:colId xmlns:a16="http://schemas.microsoft.com/office/drawing/2014/main" val="1351105411"/>
                    </a:ext>
                  </a:extLst>
                </a:gridCol>
                <a:gridCol w="202019">
                  <a:extLst>
                    <a:ext uri="{9D8B030D-6E8A-4147-A177-3AD203B41FA5}">
                      <a16:colId xmlns:a16="http://schemas.microsoft.com/office/drawing/2014/main" val="3648088370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892198575"/>
                    </a:ext>
                  </a:extLst>
                </a:gridCol>
              </a:tblGrid>
              <a:tr h="385489">
                <a:tc gridSpan="10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Table 1: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of average digestible energy (kJ/g DM) of species appearing in both burned and unburned sites in the Alphabet Hills, Alaska in June, August, and March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043465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 (SE)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Diff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 (SE)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Diff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545522"/>
                  </a:ext>
                </a:extLst>
              </a:tr>
              <a:tr h="30086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Alphabet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Hills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Alphabet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Hills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053909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Burn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14.90 (4.26)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19.42 (5.11)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789183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</a:t>
                      </a: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17.00 (2.98)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2.42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90283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Forest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15.38 (4.34)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-0.48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August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14.04 (3.13)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938910"/>
                  </a:ext>
                </a:extLst>
              </a:tr>
              <a:tr h="33449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10.63 (2.34)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3.41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&lt;0.0001***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355118"/>
                  </a:ext>
                </a:extLst>
              </a:tr>
              <a:tr h="1143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 pulchra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 pulchra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775087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Burn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14.42 (4.27)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19.79 (1.46)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072867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</a:t>
                      </a: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17.86 (1.73)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1.93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17741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15.42 (4.27)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0.065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August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15.16 (2.72)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163683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10.80 (1.53)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4.36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&lt;0.0001***</a:t>
                      </a:r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038712"/>
                  </a:ext>
                </a:extLst>
              </a:tr>
              <a:tr h="1143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B. nana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B. nana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235094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Burn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13.86 (3.69)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18.73 (1.53)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305719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</a:t>
                      </a: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14.66 (1.41)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4.07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145777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Forest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14.33 (4.58)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-0.47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August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11.57 (2.58)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819379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10.67 (2.57)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&lt;0.0001***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930089"/>
                  </a:ext>
                </a:extLst>
              </a:tr>
              <a:tr h="1143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 glauca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 glauca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362530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Burn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14.65 (8.35)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18.11 (2.08)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603379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</a:t>
                      </a: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17.70 (2.18)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0.41</a:t>
                      </a: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036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14.79 (8.00)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-0.14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August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13.93 (2)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774269"/>
                  </a:ext>
                </a:extLst>
              </a:tr>
              <a:tr h="2173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8.96 (1.96)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&lt;0.0001***</a:t>
                      </a:r>
                      <a:endParaRPr lang="en-US" sz="1100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lang="en-US" dirty="0"/>
                    </a:p>
                  </a:txBody>
                  <a:tcPr marL="42986" marR="4298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90212"/>
                  </a:ext>
                </a:extLst>
              </a:tr>
              <a:tr h="577406">
                <a:tc gridSpan="10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Notes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DM is dry matter; Diff is the difference between the two sampling areas, and the two plant genera are </a:t>
                      </a:r>
                      <a:r>
                        <a:rPr lang="en-US" sz="11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Salix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1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Betula.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Significant differences were determined with a paired t-test using a Bonferroni adjustment. Significant differences are denoted with asterisks.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*p&lt;0.05, **p&lt;0.01, ***p&lt;0.0001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86" marR="4298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645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34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F4FA21-6E4A-77F6-5A43-B7F81C27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857250"/>
            <a:ext cx="8334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4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88A117-B0AB-6298-B463-65910890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0"/>
            <a:ext cx="6350000" cy="3918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A9D99-1A4B-E647-60B5-365299197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2879239"/>
            <a:ext cx="6350000" cy="391885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A8EF65-BDA3-A508-997E-4AF92B117EFC}"/>
              </a:ext>
            </a:extLst>
          </p:cNvPr>
          <p:cNvSpPr txBox="1"/>
          <p:nvPr/>
        </p:nvSpPr>
        <p:spPr>
          <a:xfrm>
            <a:off x="7907767" y="0"/>
            <a:ext cx="57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8CB1C-9B48-F720-3408-621A9070BAA5}"/>
              </a:ext>
            </a:extLst>
          </p:cNvPr>
          <p:cNvSpPr txBox="1"/>
          <p:nvPr/>
        </p:nvSpPr>
        <p:spPr>
          <a:xfrm>
            <a:off x="7907767" y="2913743"/>
            <a:ext cx="57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235ED-EA9E-DC44-D2DB-395C3DBC40DF}"/>
              </a:ext>
            </a:extLst>
          </p:cNvPr>
          <p:cNvSpPr txBox="1"/>
          <p:nvPr/>
        </p:nvSpPr>
        <p:spPr>
          <a:xfrm>
            <a:off x="5488417" y="2913743"/>
            <a:ext cx="57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72199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1A8DD56A-62D7-9A9E-7C9A-0F80C5110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/>
          <a:stretch/>
        </p:blipFill>
        <p:spPr>
          <a:xfrm>
            <a:off x="258591" y="178500"/>
            <a:ext cx="7541801" cy="650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FAE0C1-9821-C174-36C2-9F5DA9A8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231" y="282301"/>
            <a:ext cx="5227178" cy="437087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A64692-63AC-1DA1-6C11-76303EDA7C87}"/>
              </a:ext>
            </a:extLst>
          </p:cNvPr>
          <p:cNvSpPr/>
          <p:nvPr/>
        </p:nvSpPr>
        <p:spPr>
          <a:xfrm>
            <a:off x="5159829" y="4002833"/>
            <a:ext cx="410547" cy="25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DA5BA1-5C80-4689-D5D4-D52BAF9771BB}"/>
              </a:ext>
            </a:extLst>
          </p:cNvPr>
          <p:cNvCxnSpPr/>
          <p:nvPr/>
        </p:nvCxnSpPr>
        <p:spPr>
          <a:xfrm flipV="1">
            <a:off x="5383763" y="282301"/>
            <a:ext cx="1322468" cy="37205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59CE48-8B77-647D-E2FE-A8CB92C9C4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365103" y="4254759"/>
            <a:ext cx="1322468" cy="3984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BE8C781-8391-57B6-5D63-E993C3EA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92" y="4737117"/>
            <a:ext cx="3219899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4EDCD-B515-42F9-E227-13CD26B0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604443"/>
            <a:ext cx="10107436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1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4D8DDE-8A6F-67BB-138C-6CCBA7015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17" y="1540203"/>
            <a:ext cx="6986520" cy="431009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556F3-2FF5-9A03-B1D8-D4D148F33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46" t="25295" r="11411" b="16297"/>
          <a:stretch/>
        </p:blipFill>
        <p:spPr>
          <a:xfrm>
            <a:off x="6825781" y="1656272"/>
            <a:ext cx="1492371" cy="1552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30BF6D-409E-EC63-32E8-A59527594620}"/>
              </a:ext>
            </a:extLst>
          </p:cNvPr>
          <p:cNvSpPr/>
          <p:nvPr/>
        </p:nvSpPr>
        <p:spPr>
          <a:xfrm rot="16200000">
            <a:off x="910063" y="2993670"/>
            <a:ext cx="2670205" cy="305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Total canopy cover (%)</a:t>
            </a:r>
          </a:p>
        </p:txBody>
      </p:sp>
    </p:spTree>
    <p:extLst>
      <p:ext uri="{BB962C8B-B14F-4D97-AF65-F5344CB8AC3E}">
        <p14:creationId xmlns:p14="http://schemas.microsoft.com/office/powerpoint/2010/main" val="339837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756EA6-D324-F249-93F1-3695BBA1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14" y="857250"/>
            <a:ext cx="8334375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D01ECE-92F3-AD08-8991-D3527BD424A3}"/>
              </a:ext>
            </a:extLst>
          </p:cNvPr>
          <p:cNvSpPr/>
          <p:nvPr/>
        </p:nvSpPr>
        <p:spPr>
          <a:xfrm>
            <a:off x="8836432" y="2333675"/>
            <a:ext cx="1454882" cy="344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Burn/Unburned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3C942-86E6-DCD6-D7D1-E100135B1A3E}"/>
              </a:ext>
            </a:extLst>
          </p:cNvPr>
          <p:cNvSpPr/>
          <p:nvPr/>
        </p:nvSpPr>
        <p:spPr>
          <a:xfrm rot="16200000">
            <a:off x="599513" y="2594764"/>
            <a:ext cx="2670205" cy="305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Digestible energy (kJ g</a:t>
            </a:r>
            <a:r>
              <a:rPr lang="en-US" sz="1600" baseline="30000" dirty="0">
                <a:solidFill>
                  <a:schemeClr val="tx1"/>
                </a:solidFill>
              </a:rPr>
              <a:t>-1</a:t>
            </a:r>
            <a:r>
              <a:rPr lang="en-US" sz="1600" dirty="0">
                <a:solidFill>
                  <a:schemeClr val="tx1"/>
                </a:solidFill>
              </a:rPr>
              <a:t> DM)</a:t>
            </a:r>
          </a:p>
        </p:txBody>
      </p:sp>
    </p:spTree>
    <p:extLst>
      <p:ext uri="{BB962C8B-B14F-4D97-AF65-F5344CB8AC3E}">
        <p14:creationId xmlns:p14="http://schemas.microsoft.com/office/powerpoint/2010/main" val="74609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EBACE9-5063-49C0-D235-19202607C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06" y="-1"/>
            <a:ext cx="6589501" cy="406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0AFBCC-51B2-378B-9D8F-A71A215D4299}"/>
              </a:ext>
            </a:extLst>
          </p:cNvPr>
          <p:cNvSpPr txBox="1"/>
          <p:nvPr/>
        </p:nvSpPr>
        <p:spPr>
          <a:xfrm>
            <a:off x="5968850" y="11106"/>
            <a:ext cx="57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ED71FD-54CE-4C55-88FE-3FE495DE1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5" y="2788858"/>
            <a:ext cx="6747810" cy="4069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7CD87F-2EDA-00F9-1973-E82CD373E20C}"/>
              </a:ext>
            </a:extLst>
          </p:cNvPr>
          <p:cNvSpPr txBox="1"/>
          <p:nvPr/>
        </p:nvSpPr>
        <p:spPr>
          <a:xfrm>
            <a:off x="6136767" y="2788857"/>
            <a:ext cx="57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4E9E0-8B81-35D2-2C23-81F6CCE241F2}"/>
              </a:ext>
            </a:extLst>
          </p:cNvPr>
          <p:cNvSpPr txBox="1"/>
          <p:nvPr/>
        </p:nvSpPr>
        <p:spPr>
          <a:xfrm>
            <a:off x="7144487" y="1395405"/>
            <a:ext cx="49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D2FC9-C353-0103-F546-16F61FF2A0BB}"/>
              </a:ext>
            </a:extLst>
          </p:cNvPr>
          <p:cNvSpPr/>
          <p:nvPr/>
        </p:nvSpPr>
        <p:spPr>
          <a:xfrm>
            <a:off x="6425525" y="3829125"/>
            <a:ext cx="1256000" cy="344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Burn/Unburned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A34A1-8902-FFEF-83F5-7BA46E4ECFAB}"/>
              </a:ext>
            </a:extLst>
          </p:cNvPr>
          <p:cNvSpPr/>
          <p:nvPr/>
        </p:nvSpPr>
        <p:spPr>
          <a:xfrm>
            <a:off x="6425525" y="1051374"/>
            <a:ext cx="1256000" cy="344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Burn/Unburned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4AA56-28B1-D9A2-11F5-DC49F9AB30FB}"/>
              </a:ext>
            </a:extLst>
          </p:cNvPr>
          <p:cNvSpPr/>
          <p:nvPr/>
        </p:nvSpPr>
        <p:spPr>
          <a:xfrm rot="16200000">
            <a:off x="-328982" y="1377896"/>
            <a:ext cx="2670205" cy="305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Nitrogen concentration (%)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7A2971-30F6-11C1-31AF-D9108BD73D29}"/>
              </a:ext>
            </a:extLst>
          </p:cNvPr>
          <p:cNvSpPr/>
          <p:nvPr/>
        </p:nvSpPr>
        <p:spPr>
          <a:xfrm rot="16200000">
            <a:off x="-763002" y="4023790"/>
            <a:ext cx="3128327" cy="480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Protein precipitating capacity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(mg BSA g</a:t>
            </a:r>
            <a:r>
              <a:rPr lang="en-US" sz="1400" baseline="30000" dirty="0">
                <a:solidFill>
                  <a:schemeClr val="tx1"/>
                </a:solidFill>
              </a:rPr>
              <a:t>-1</a:t>
            </a:r>
            <a:r>
              <a:rPr lang="en-US" sz="1400" dirty="0">
                <a:solidFill>
                  <a:schemeClr val="tx1"/>
                </a:solidFill>
              </a:rPr>
              <a:t> DM)</a:t>
            </a:r>
          </a:p>
        </p:txBody>
      </p:sp>
    </p:spTree>
    <p:extLst>
      <p:ext uri="{BB962C8B-B14F-4D97-AF65-F5344CB8AC3E}">
        <p14:creationId xmlns:p14="http://schemas.microsoft.com/office/powerpoint/2010/main" val="53366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B71961-F8D5-6E50-71CB-1DFCD4E5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245" y="502687"/>
            <a:ext cx="8838715" cy="54547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376845-29D5-10F0-F6EE-9A144E759ED2}"/>
              </a:ext>
            </a:extLst>
          </p:cNvPr>
          <p:cNvSpPr/>
          <p:nvPr/>
        </p:nvSpPr>
        <p:spPr>
          <a:xfrm>
            <a:off x="9072426" y="2052392"/>
            <a:ext cx="1624329" cy="344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Burn/Unburned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810B7-04EF-465B-006A-5606D6B5E9AF}"/>
              </a:ext>
            </a:extLst>
          </p:cNvPr>
          <p:cNvSpPr/>
          <p:nvPr/>
        </p:nvSpPr>
        <p:spPr>
          <a:xfrm rot="16200000">
            <a:off x="295869" y="2602848"/>
            <a:ext cx="2670205" cy="305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Digestible protein (% DM)</a:t>
            </a:r>
          </a:p>
        </p:txBody>
      </p:sp>
    </p:spTree>
    <p:extLst>
      <p:ext uri="{BB962C8B-B14F-4D97-AF65-F5344CB8AC3E}">
        <p14:creationId xmlns:p14="http://schemas.microsoft.com/office/powerpoint/2010/main" val="318068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2B18D8-B584-C246-D6CF-B59ED881F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857250"/>
            <a:ext cx="7597743" cy="46888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26A748-B575-0C72-E59D-78462C1F1DA6}"/>
              </a:ext>
            </a:extLst>
          </p:cNvPr>
          <p:cNvSpPr/>
          <p:nvPr/>
        </p:nvSpPr>
        <p:spPr>
          <a:xfrm rot="16200000">
            <a:off x="685773" y="2594764"/>
            <a:ext cx="2670205" cy="305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Digestible energy (kJ g</a:t>
            </a:r>
            <a:r>
              <a:rPr lang="en-US" sz="1600" baseline="30000" dirty="0">
                <a:solidFill>
                  <a:schemeClr val="tx1"/>
                </a:solidFill>
              </a:rPr>
              <a:t>-1</a:t>
            </a:r>
            <a:r>
              <a:rPr lang="en-US" sz="1600" dirty="0">
                <a:solidFill>
                  <a:schemeClr val="tx1"/>
                </a:solidFill>
              </a:rPr>
              <a:t> DM)</a:t>
            </a:r>
          </a:p>
        </p:txBody>
      </p:sp>
    </p:spTree>
    <p:extLst>
      <p:ext uri="{BB962C8B-B14F-4D97-AF65-F5344CB8AC3E}">
        <p14:creationId xmlns:p14="http://schemas.microsoft.com/office/powerpoint/2010/main" val="406804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96035-EE59-D5EA-4203-6D2BAAE8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97" y="0"/>
            <a:ext cx="6567631" cy="3722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201136-B0BA-3EF1-811B-61DE79777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68" y="2762214"/>
            <a:ext cx="6636690" cy="4095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EDA17-B730-64DD-AA8A-76A43F21DAE2}"/>
              </a:ext>
            </a:extLst>
          </p:cNvPr>
          <p:cNvSpPr txBox="1"/>
          <p:nvPr/>
        </p:nvSpPr>
        <p:spPr>
          <a:xfrm>
            <a:off x="3973328" y="2808836"/>
            <a:ext cx="35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80F70F-207B-7984-F9A6-849A146C238A}"/>
              </a:ext>
            </a:extLst>
          </p:cNvPr>
          <p:cNvSpPr/>
          <p:nvPr/>
        </p:nvSpPr>
        <p:spPr>
          <a:xfrm rot="16200000">
            <a:off x="-303104" y="1377896"/>
            <a:ext cx="2670205" cy="305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Nitrogen concentration (%)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58FE8-0E89-AF63-AA27-7BC1EFDC188B}"/>
              </a:ext>
            </a:extLst>
          </p:cNvPr>
          <p:cNvSpPr/>
          <p:nvPr/>
        </p:nvSpPr>
        <p:spPr>
          <a:xfrm rot="16200000">
            <a:off x="-704153" y="4077078"/>
            <a:ext cx="3234906" cy="480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Protein precipitating capacity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(mg BSA g</a:t>
            </a:r>
            <a:r>
              <a:rPr lang="en-US" sz="1400" baseline="30000" dirty="0">
                <a:solidFill>
                  <a:schemeClr val="tx1"/>
                </a:solidFill>
              </a:rPr>
              <a:t>-1</a:t>
            </a:r>
            <a:r>
              <a:rPr lang="en-US" sz="1400" dirty="0">
                <a:solidFill>
                  <a:schemeClr val="tx1"/>
                </a:solidFill>
              </a:rPr>
              <a:t> DM)</a:t>
            </a:r>
          </a:p>
        </p:txBody>
      </p:sp>
    </p:spTree>
    <p:extLst>
      <p:ext uri="{BB962C8B-B14F-4D97-AF65-F5344CB8AC3E}">
        <p14:creationId xmlns:p14="http://schemas.microsoft.com/office/powerpoint/2010/main" val="3784265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19288</TotalTime>
  <Words>679</Words>
  <Application>Microsoft Office PowerPoint</Application>
  <PresentationFormat>Widescreen</PresentationFormat>
  <Paragraphs>235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Anderson</dc:creator>
  <cp:lastModifiedBy>Katie Anderson</cp:lastModifiedBy>
  <cp:revision>10</cp:revision>
  <dcterms:created xsi:type="dcterms:W3CDTF">2024-04-22T22:35:21Z</dcterms:created>
  <dcterms:modified xsi:type="dcterms:W3CDTF">2024-06-24T20:52:04Z</dcterms:modified>
</cp:coreProperties>
</file>